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D87F5-C741-B311-9E2E-51E9694CAD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79AD695-307D-620F-1FBA-FD131FD958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F7648C4-EE87-BEF5-C2A6-85C1D9ED9C5F}"/>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1698EC48-0963-B762-FE1D-DFEA96ACE0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138B352-AFD0-7BC6-845F-C07C0F168937}"/>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4280595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1AC4C-0F52-1736-2AF8-B61883655B4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A6E4135-8168-AAD5-0180-629B29FDE5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C35B490-D618-2C62-E018-758A978B1CA2}"/>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61658EF5-8803-7CF7-E3F9-57746CC3D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B1FF21-4CF8-ED91-0067-B1BE4CE92A15}"/>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159972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C4CE20-1F74-18C1-2D36-7430D4EB45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B0901BE-B530-E1AC-6AD1-A5ED8B1B7B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0F4CCC2-9B91-F90E-9150-61945A721154}"/>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9EDDA4CD-30A4-E141-981C-D454B88E44E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231F510-8818-B1E4-D9E6-7F0BF58FEF1D}"/>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4013414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D9CC9-7A2C-5795-A3FE-9EA0CDC0965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216934-94C9-64CD-C5E3-748EDAA4E6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F6C28D4-8137-E416-FE6A-29CCCF960FB6}"/>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649F0203-B325-6F7D-4880-29AFAC1EAA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BBB951-0065-62A0-043F-7C29C11C9294}"/>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261042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0037D-F14B-57E6-8263-BDBC3E116E6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6FB3613-F57F-A8AC-330A-1E656B54AB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34EAD-6061-3D78-0A40-F6542E179FD1}"/>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8E1354E4-29FF-A61D-1E73-24EE273A444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0896019-3F4C-7E9A-98BF-075B3E681778}"/>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1753745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E8CD4-DB0F-B9D3-C81F-360AA5078EA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28AC955-1511-4804-9F45-E6E653A3EB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45D9DAE-4E30-D34B-4755-760DAB1BA5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46BEAC1-343E-269F-ADA3-829220015E75}"/>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6" name="Footer Placeholder 5">
            <a:extLst>
              <a:ext uri="{FF2B5EF4-FFF2-40B4-BE49-F238E27FC236}">
                <a16:creationId xmlns:a16="http://schemas.microsoft.com/office/drawing/2014/main" id="{58EDD148-2B6A-AB35-75EA-0702A8017E6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DDA353D-6079-CBB5-6D9F-CD675601F9A6}"/>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3508178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9EBD9-CAC6-AFD4-384F-639B056DF0F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D5E5143-090E-741B-6B9F-66D067FF16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C2E397-65C5-D665-7C94-0B8F711300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7FFF0C7-9C8B-8D3D-37F9-3BBF107B40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C6C4F3-8929-F381-C1FC-EA84D6CE06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97F8CF7-A798-75A2-6D07-5F55E19BBA82}"/>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8" name="Footer Placeholder 7">
            <a:extLst>
              <a:ext uri="{FF2B5EF4-FFF2-40B4-BE49-F238E27FC236}">
                <a16:creationId xmlns:a16="http://schemas.microsoft.com/office/drawing/2014/main" id="{83AF9693-90A1-A8EB-984B-F319A6DDB81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661DCB9-E832-5EA9-A87D-0ADA90925928}"/>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1444087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95771-EB5F-D416-9EEA-774EE97FC73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EC81D1C-F63B-F1BB-FBBB-63BF633BC458}"/>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4" name="Footer Placeholder 3">
            <a:extLst>
              <a:ext uri="{FF2B5EF4-FFF2-40B4-BE49-F238E27FC236}">
                <a16:creationId xmlns:a16="http://schemas.microsoft.com/office/drawing/2014/main" id="{6BFACC4E-4776-06DC-361C-684B0913FC8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FE2270B-7FD7-398B-4B04-FF3C506630C1}"/>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53069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8FED83-B9F8-F263-69E9-1C486C1AB100}"/>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3" name="Footer Placeholder 2">
            <a:extLst>
              <a:ext uri="{FF2B5EF4-FFF2-40B4-BE49-F238E27FC236}">
                <a16:creationId xmlns:a16="http://schemas.microsoft.com/office/drawing/2014/main" id="{7E1D0653-00A5-EA00-F5C4-1A2C67ECA3B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8C2C3C8-BD28-39EE-4DC1-FEB34AC2C713}"/>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212725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201BE-54F0-EBBD-EACF-36E958D69F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A012A39-381C-125D-3C5B-B1E33F993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E94336F-00A0-FFEA-EDF5-575A174FE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908A6C-69ED-A6AB-B67E-ECEB55B7D307}"/>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6" name="Footer Placeholder 5">
            <a:extLst>
              <a:ext uri="{FF2B5EF4-FFF2-40B4-BE49-F238E27FC236}">
                <a16:creationId xmlns:a16="http://schemas.microsoft.com/office/drawing/2014/main" id="{0CBC2843-C1C5-AF83-DB00-91C511B21BE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A2A9D50-C49A-98AB-C233-26948EB0FE7F}"/>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3414491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55EB8-EB75-4885-6A24-750CE2DC1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874D628-6876-576F-43D0-BC0E359612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1475633-405C-2AE6-C945-4ACEC7C83F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85CC09-157A-B2B1-FFA5-886215F76879}"/>
              </a:ext>
            </a:extLst>
          </p:cNvPr>
          <p:cNvSpPr>
            <a:spLocks noGrp="1"/>
          </p:cNvSpPr>
          <p:nvPr>
            <p:ph type="dt" sz="half" idx="10"/>
          </p:nvPr>
        </p:nvSpPr>
        <p:spPr/>
        <p:txBody>
          <a:bodyPr/>
          <a:lstStyle/>
          <a:p>
            <a:fld id="{B5B2569A-A6FA-41BF-AB4A-479AB3304AEA}" type="datetimeFigureOut">
              <a:rPr lang="en-IN" smtClean="0"/>
              <a:t>27-09-2024</a:t>
            </a:fld>
            <a:endParaRPr lang="en-IN"/>
          </a:p>
        </p:txBody>
      </p:sp>
      <p:sp>
        <p:nvSpPr>
          <p:cNvPr id="6" name="Footer Placeholder 5">
            <a:extLst>
              <a:ext uri="{FF2B5EF4-FFF2-40B4-BE49-F238E27FC236}">
                <a16:creationId xmlns:a16="http://schemas.microsoft.com/office/drawing/2014/main" id="{DEFF838D-FBCD-4243-83C9-A780831725B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012D337-AE6F-E255-A23D-F0C7FE3B4FA4}"/>
              </a:ext>
            </a:extLst>
          </p:cNvPr>
          <p:cNvSpPr>
            <a:spLocks noGrp="1"/>
          </p:cNvSpPr>
          <p:nvPr>
            <p:ph type="sldNum" sz="quarter" idx="12"/>
          </p:nvPr>
        </p:nvSpPr>
        <p:spPr/>
        <p:txBody>
          <a:bodyPr/>
          <a:lstStyle/>
          <a:p>
            <a:fld id="{43DA3B40-38FD-4D18-8FC5-C45C508E4009}" type="slidenum">
              <a:rPr lang="en-IN" smtClean="0"/>
              <a:t>‹#›</a:t>
            </a:fld>
            <a:endParaRPr lang="en-IN"/>
          </a:p>
        </p:txBody>
      </p:sp>
    </p:spTree>
    <p:extLst>
      <p:ext uri="{BB962C8B-B14F-4D97-AF65-F5344CB8AC3E}">
        <p14:creationId xmlns:p14="http://schemas.microsoft.com/office/powerpoint/2010/main" val="1838889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78E1B1F-F5F3-0CB9-6A91-4238B808B3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8EA4FF3-898C-16FB-B1A4-88051A1299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F344C09-6CCF-8C99-2368-31222D9EEE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B2569A-A6FA-41BF-AB4A-479AB3304AEA}" type="datetimeFigureOut">
              <a:rPr lang="en-IN" smtClean="0"/>
              <a:t>27-09-2024</a:t>
            </a:fld>
            <a:endParaRPr lang="en-IN"/>
          </a:p>
        </p:txBody>
      </p:sp>
      <p:sp>
        <p:nvSpPr>
          <p:cNvPr id="5" name="Footer Placeholder 4">
            <a:extLst>
              <a:ext uri="{FF2B5EF4-FFF2-40B4-BE49-F238E27FC236}">
                <a16:creationId xmlns:a16="http://schemas.microsoft.com/office/drawing/2014/main" id="{CB8C333E-89DA-63B6-B8CE-8E4283C370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061A1B5-3C51-0854-9E44-DE90BB10D3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DA3B40-38FD-4D18-8FC5-C45C508E4009}" type="slidenum">
              <a:rPr lang="en-IN" smtClean="0"/>
              <a:t>‹#›</a:t>
            </a:fld>
            <a:endParaRPr lang="en-IN"/>
          </a:p>
        </p:txBody>
      </p:sp>
    </p:spTree>
    <p:extLst>
      <p:ext uri="{BB962C8B-B14F-4D97-AF65-F5344CB8AC3E}">
        <p14:creationId xmlns:p14="http://schemas.microsoft.com/office/powerpoint/2010/main" val="3959049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22850-8107-225A-1B0F-F6ECC37E48AE}"/>
              </a:ext>
            </a:extLst>
          </p:cNvPr>
          <p:cNvSpPr>
            <a:spLocks noGrp="1"/>
          </p:cNvSpPr>
          <p:nvPr>
            <p:ph type="ctrTitle"/>
          </p:nvPr>
        </p:nvSpPr>
        <p:spPr/>
        <p:txBody>
          <a:bodyPr/>
          <a:lstStyle/>
          <a:p>
            <a:r>
              <a:rPr lang="en-IN" b="1" dirty="0"/>
              <a:t>Overview of Java Language</a:t>
            </a:r>
          </a:p>
        </p:txBody>
      </p:sp>
      <p:sp>
        <p:nvSpPr>
          <p:cNvPr id="3" name="Subtitle 2">
            <a:extLst>
              <a:ext uri="{FF2B5EF4-FFF2-40B4-BE49-F238E27FC236}">
                <a16:creationId xmlns:a16="http://schemas.microsoft.com/office/drawing/2014/main" id="{69F0B59A-6D5E-A19C-0041-F97EDAB83CE1}"/>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341065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0EDA-D2F3-B081-78E3-397700E123A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81A4E8C-0836-ACDE-E461-3205C97110BA}"/>
              </a:ext>
            </a:extLst>
          </p:cNvPr>
          <p:cNvSpPr>
            <a:spLocks noGrp="1"/>
          </p:cNvSpPr>
          <p:nvPr>
            <p:ph idx="1"/>
          </p:nvPr>
        </p:nvSpPr>
        <p:spPr/>
        <p:txBody>
          <a:bodyPr/>
          <a:lstStyle/>
          <a:p>
            <a:pPr algn="just">
              <a:buFont typeface="Wingdings" panose="05000000000000000000" pitchFamily="2" charset="2"/>
              <a:buChar char="Ø"/>
            </a:pPr>
            <a:r>
              <a:rPr lang="en-US" b="1" dirty="0"/>
              <a:t>Import statements</a:t>
            </a:r>
          </a:p>
          <a:p>
            <a:pPr algn="just"/>
            <a:r>
              <a:rPr lang="en-US" dirty="0"/>
              <a:t>The next thing after a package statement (but before any class deﬁnitions) may be a number of import statements. </a:t>
            </a:r>
          </a:p>
          <a:p>
            <a:pPr algn="just"/>
            <a:r>
              <a:rPr lang="en-US" dirty="0"/>
              <a:t>This is similar to the #include statement in C. </a:t>
            </a:r>
          </a:p>
          <a:p>
            <a:pPr algn="just"/>
            <a:r>
              <a:rPr lang="en-US" dirty="0"/>
              <a:t>Example: import </a:t>
            </a:r>
            <a:r>
              <a:rPr lang="en-US" dirty="0" err="1"/>
              <a:t>student.test</a:t>
            </a:r>
            <a:r>
              <a:rPr lang="en-US" dirty="0"/>
              <a:t>;</a:t>
            </a:r>
          </a:p>
          <a:p>
            <a:pPr algn="just"/>
            <a:r>
              <a:rPr lang="en-US" dirty="0"/>
              <a:t>This statement instructs the interpreter to load the test class contained in the package student. Using import statements, we can have access to classes that are part of other named packages.</a:t>
            </a:r>
            <a:endParaRPr lang="en-IN" dirty="0"/>
          </a:p>
        </p:txBody>
      </p:sp>
    </p:spTree>
    <p:extLst>
      <p:ext uri="{BB962C8B-B14F-4D97-AF65-F5344CB8AC3E}">
        <p14:creationId xmlns:p14="http://schemas.microsoft.com/office/powerpoint/2010/main" val="1775452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63775-5634-BEDD-DFB7-4D907C7754A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29459BA-8E90-3546-73F4-7A74B39E237F}"/>
              </a:ext>
            </a:extLst>
          </p:cNvPr>
          <p:cNvSpPr>
            <a:spLocks noGrp="1"/>
          </p:cNvSpPr>
          <p:nvPr>
            <p:ph idx="1"/>
          </p:nvPr>
        </p:nvSpPr>
        <p:spPr/>
        <p:txBody>
          <a:bodyPr/>
          <a:lstStyle/>
          <a:p>
            <a:pPr algn="just">
              <a:buFont typeface="Wingdings" panose="05000000000000000000" pitchFamily="2" charset="2"/>
              <a:buChar char="Ø"/>
            </a:pPr>
            <a:r>
              <a:rPr lang="en-US" b="1" dirty="0"/>
              <a:t>Interface statements</a:t>
            </a:r>
          </a:p>
          <a:p>
            <a:pPr algn="just"/>
            <a:r>
              <a:rPr lang="en-US" dirty="0"/>
              <a:t>An interface is like a class but includes a group of method declarations. </a:t>
            </a:r>
          </a:p>
          <a:p>
            <a:pPr algn="just"/>
            <a:r>
              <a:rPr lang="en-US" dirty="0"/>
              <a:t>This is also an optional section and is used only when we wish to implement the multiple inheritance feature in the program. </a:t>
            </a:r>
          </a:p>
          <a:p>
            <a:pPr algn="just"/>
            <a:r>
              <a:rPr lang="en-US" dirty="0"/>
              <a:t>Interface is a new concept in Java.</a:t>
            </a:r>
            <a:endParaRPr lang="en-IN" dirty="0"/>
          </a:p>
        </p:txBody>
      </p:sp>
    </p:spTree>
    <p:extLst>
      <p:ext uri="{BB962C8B-B14F-4D97-AF65-F5344CB8AC3E}">
        <p14:creationId xmlns:p14="http://schemas.microsoft.com/office/powerpoint/2010/main" val="297379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D42BED-B6FE-A8F0-6618-20277D0E4085}"/>
              </a:ext>
            </a:extLst>
          </p:cNvPr>
          <p:cNvSpPr>
            <a:spLocks noGrp="1"/>
          </p:cNvSpPr>
          <p:nvPr>
            <p:ph idx="1"/>
          </p:nvPr>
        </p:nvSpPr>
        <p:spPr>
          <a:xfrm>
            <a:off x="838200" y="598714"/>
            <a:ext cx="10515600" cy="5578249"/>
          </a:xfrm>
        </p:spPr>
        <p:txBody>
          <a:bodyPr>
            <a:normAutofit fontScale="92500"/>
          </a:bodyPr>
          <a:lstStyle/>
          <a:p>
            <a:pPr algn="just">
              <a:buFont typeface="Wingdings" panose="05000000000000000000" pitchFamily="2" charset="2"/>
              <a:buChar char="Ø"/>
            </a:pPr>
            <a:r>
              <a:rPr lang="en-US" b="1" dirty="0"/>
              <a:t> Class definitions</a:t>
            </a:r>
          </a:p>
          <a:p>
            <a:pPr algn="just"/>
            <a:r>
              <a:rPr lang="en-US" dirty="0"/>
              <a:t>A Java program may contain multiple class deﬁnitions. Classes are the primary and essential elements of a Java program.</a:t>
            </a:r>
          </a:p>
          <a:p>
            <a:pPr algn="just"/>
            <a:r>
              <a:rPr lang="en-US" dirty="0"/>
              <a:t>These classes are used to map the objects of real-world problems. The number of classes used depends on the complexity of the problem.</a:t>
            </a:r>
          </a:p>
          <a:p>
            <a:pPr algn="just">
              <a:buFont typeface="Wingdings" panose="05000000000000000000" pitchFamily="2" charset="2"/>
              <a:buChar char="Ø"/>
            </a:pPr>
            <a:r>
              <a:rPr lang="en-US" b="1" dirty="0"/>
              <a:t> Main method class</a:t>
            </a:r>
          </a:p>
          <a:p>
            <a:pPr algn="just"/>
            <a:r>
              <a:rPr lang="en-US" dirty="0"/>
              <a:t>Since every Java standalone program requires a main method as its starting point, this class is the essential part of a Java program.</a:t>
            </a:r>
          </a:p>
          <a:p>
            <a:pPr algn="just"/>
            <a:r>
              <a:rPr lang="en-US" dirty="0"/>
              <a:t>A simple Java program may contain only this part. The main method creates objects of various classes and establishes communications between them. </a:t>
            </a:r>
          </a:p>
          <a:p>
            <a:pPr algn="just"/>
            <a:r>
              <a:rPr lang="en-US" dirty="0"/>
              <a:t>On reaching the end of main, the program terminates and the control passes back to the operating system.</a:t>
            </a:r>
            <a:endParaRPr lang="en-IN" dirty="0"/>
          </a:p>
        </p:txBody>
      </p:sp>
    </p:spTree>
    <p:extLst>
      <p:ext uri="{BB962C8B-B14F-4D97-AF65-F5344CB8AC3E}">
        <p14:creationId xmlns:p14="http://schemas.microsoft.com/office/powerpoint/2010/main" val="936707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9E2FD-5F2E-947E-689F-537097C3A31C}"/>
              </a:ext>
            </a:extLst>
          </p:cNvPr>
          <p:cNvSpPr>
            <a:spLocks noGrp="1"/>
          </p:cNvSpPr>
          <p:nvPr>
            <p:ph type="title"/>
          </p:nvPr>
        </p:nvSpPr>
        <p:spPr/>
        <p:txBody>
          <a:bodyPr/>
          <a:lstStyle/>
          <a:p>
            <a:r>
              <a:rPr lang="en-IN" b="1" dirty="0"/>
              <a:t>3.1 Introduction</a:t>
            </a:r>
          </a:p>
        </p:txBody>
      </p:sp>
      <p:sp>
        <p:nvSpPr>
          <p:cNvPr id="3" name="Content Placeholder 2">
            <a:extLst>
              <a:ext uri="{FF2B5EF4-FFF2-40B4-BE49-F238E27FC236}">
                <a16:creationId xmlns:a16="http://schemas.microsoft.com/office/drawing/2014/main" id="{2B3CB4A2-A2ED-52EC-57A1-33BE387D1F69}"/>
              </a:ext>
            </a:extLst>
          </p:cNvPr>
          <p:cNvSpPr>
            <a:spLocks noGrp="1"/>
          </p:cNvSpPr>
          <p:nvPr>
            <p:ph idx="1"/>
          </p:nvPr>
        </p:nvSpPr>
        <p:spPr/>
        <p:txBody>
          <a:bodyPr/>
          <a:lstStyle/>
          <a:p>
            <a:pPr marL="0" indent="0">
              <a:buNone/>
            </a:pPr>
            <a:r>
              <a:rPr lang="en-US" dirty="0"/>
              <a:t>Java is a general-purpose, object-oriented programming language. We can develop two types of Java programs:</a:t>
            </a:r>
          </a:p>
          <a:p>
            <a:pPr marL="0" indent="0">
              <a:buNone/>
            </a:pPr>
            <a:r>
              <a:rPr lang="en-IN" dirty="0"/>
              <a:t>1. Standalone applications</a:t>
            </a:r>
          </a:p>
          <a:p>
            <a:pPr marL="0" indent="0">
              <a:buNone/>
            </a:pPr>
            <a:r>
              <a:rPr lang="en-IN" dirty="0"/>
              <a:t>2. Web applets</a:t>
            </a:r>
            <a:endParaRPr lang="en-US" dirty="0"/>
          </a:p>
          <a:p>
            <a:pPr marL="0" indent="0">
              <a:buNone/>
            </a:pPr>
            <a:endParaRPr lang="en-IN" dirty="0"/>
          </a:p>
        </p:txBody>
      </p:sp>
      <p:pic>
        <p:nvPicPr>
          <p:cNvPr id="5" name="Picture 4">
            <a:extLst>
              <a:ext uri="{FF2B5EF4-FFF2-40B4-BE49-F238E27FC236}">
                <a16:creationId xmlns:a16="http://schemas.microsoft.com/office/drawing/2014/main" id="{98F85E63-1571-073A-257F-4984EF432D17}"/>
              </a:ext>
            </a:extLst>
          </p:cNvPr>
          <p:cNvPicPr>
            <a:picLocks noChangeAspect="1"/>
          </p:cNvPicPr>
          <p:nvPr/>
        </p:nvPicPr>
        <p:blipFill>
          <a:blip r:embed="rId2"/>
          <a:stretch>
            <a:fillRect/>
          </a:stretch>
        </p:blipFill>
        <p:spPr>
          <a:xfrm>
            <a:off x="6771477" y="2431557"/>
            <a:ext cx="5420523" cy="4351337"/>
          </a:xfrm>
          <a:prstGeom prst="rect">
            <a:avLst/>
          </a:prstGeom>
        </p:spPr>
      </p:pic>
    </p:spTree>
    <p:extLst>
      <p:ext uri="{BB962C8B-B14F-4D97-AF65-F5344CB8AC3E}">
        <p14:creationId xmlns:p14="http://schemas.microsoft.com/office/powerpoint/2010/main" val="1948445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C33FB-4092-1248-7504-81D0EF0A6FE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1A87869-F4AC-AD50-69B0-6FCE83ABC716}"/>
              </a:ext>
            </a:extLst>
          </p:cNvPr>
          <p:cNvSpPr>
            <a:spLocks noGrp="1"/>
          </p:cNvSpPr>
          <p:nvPr>
            <p:ph idx="1"/>
          </p:nvPr>
        </p:nvSpPr>
        <p:spPr/>
        <p:txBody>
          <a:bodyPr/>
          <a:lstStyle/>
          <a:p>
            <a:pPr algn="just"/>
            <a:r>
              <a:rPr lang="en-US" dirty="0"/>
              <a:t>Standalone applications are programs written in Java to carry out certain tasks on a standalone local computer. </a:t>
            </a:r>
          </a:p>
          <a:p>
            <a:pPr algn="just"/>
            <a:r>
              <a:rPr lang="en-US" dirty="0"/>
              <a:t>In fact, Java can be used to develop programs for all kinds of applications, which earlier, were developed using languages like C and C++.</a:t>
            </a:r>
          </a:p>
          <a:p>
            <a:pPr algn="just"/>
            <a:r>
              <a:rPr lang="en-IN" dirty="0"/>
              <a:t>Executing a standalone Java program involves two steps:</a:t>
            </a:r>
          </a:p>
          <a:p>
            <a:pPr marL="457200" lvl="1" indent="0" algn="just">
              <a:buNone/>
            </a:pPr>
            <a:r>
              <a:rPr lang="en-IN" dirty="0"/>
              <a:t>1. Compiling source code into bytecode using </a:t>
            </a:r>
            <a:r>
              <a:rPr lang="en-IN" dirty="0" err="1"/>
              <a:t>javac</a:t>
            </a:r>
            <a:r>
              <a:rPr lang="en-IN" dirty="0"/>
              <a:t> compiler.</a:t>
            </a:r>
          </a:p>
          <a:p>
            <a:pPr marL="457200" lvl="1" indent="0" algn="just">
              <a:buNone/>
            </a:pPr>
            <a:r>
              <a:rPr lang="en-IN" dirty="0"/>
              <a:t>2. Executing the bytecode program using java interpreter.</a:t>
            </a:r>
          </a:p>
        </p:txBody>
      </p:sp>
    </p:spTree>
    <p:extLst>
      <p:ext uri="{BB962C8B-B14F-4D97-AF65-F5344CB8AC3E}">
        <p14:creationId xmlns:p14="http://schemas.microsoft.com/office/powerpoint/2010/main" val="1536966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25913-9E4F-1F72-2343-8D0161541CA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17A09E1-ECE7-6C69-4E71-1AF75678C9A9}"/>
              </a:ext>
            </a:extLst>
          </p:cNvPr>
          <p:cNvSpPr>
            <a:spLocks noGrp="1"/>
          </p:cNvSpPr>
          <p:nvPr>
            <p:ph idx="1"/>
          </p:nvPr>
        </p:nvSpPr>
        <p:spPr/>
        <p:txBody>
          <a:bodyPr>
            <a:normAutofit fontScale="92500" lnSpcReduction="10000"/>
          </a:bodyPr>
          <a:lstStyle/>
          <a:p>
            <a:pPr algn="just"/>
            <a:r>
              <a:rPr lang="en-US" dirty="0"/>
              <a:t>Applets are small Java programs developed for Internet applications. An applet located on a distant computer (Server) can be downloaded via Internet and executed on a local computer (Client) using a Java-capable browser. </a:t>
            </a:r>
          </a:p>
          <a:p>
            <a:pPr algn="just"/>
            <a:r>
              <a:rPr lang="en-US" dirty="0"/>
              <a:t>We can develop applets for doing everything from simple animated graphics to complex games and utilities. </a:t>
            </a:r>
          </a:p>
          <a:p>
            <a:pPr algn="just"/>
            <a:r>
              <a:rPr lang="en-US" dirty="0"/>
              <a:t>Since applets are embedded in an HTML (Hypertext Markup Language) document and run inside a Web page, creating and running applets are more complex than creating an application.</a:t>
            </a:r>
          </a:p>
          <a:p>
            <a:pPr algn="just"/>
            <a:r>
              <a:rPr lang="en-US" dirty="0"/>
              <a:t>Standalone programs can read and write ﬁles and perform certain operations that applets cannot do. An applet can only run within a Web browser.</a:t>
            </a:r>
            <a:endParaRPr lang="en-IN" dirty="0"/>
          </a:p>
        </p:txBody>
      </p:sp>
    </p:spTree>
    <p:extLst>
      <p:ext uri="{BB962C8B-B14F-4D97-AF65-F5344CB8AC3E}">
        <p14:creationId xmlns:p14="http://schemas.microsoft.com/office/powerpoint/2010/main" val="733300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8E42F-C444-CBCD-815A-0D2422893EA8}"/>
              </a:ext>
            </a:extLst>
          </p:cNvPr>
          <p:cNvSpPr>
            <a:spLocks noGrp="1"/>
          </p:cNvSpPr>
          <p:nvPr>
            <p:ph type="title"/>
          </p:nvPr>
        </p:nvSpPr>
        <p:spPr/>
        <p:txBody>
          <a:bodyPr/>
          <a:lstStyle/>
          <a:p>
            <a:r>
              <a:rPr lang="en-IN" dirty="0"/>
              <a:t>3.2 Simple Java program</a:t>
            </a:r>
          </a:p>
        </p:txBody>
      </p:sp>
      <p:sp>
        <p:nvSpPr>
          <p:cNvPr id="3" name="Content Placeholder 2">
            <a:extLst>
              <a:ext uri="{FF2B5EF4-FFF2-40B4-BE49-F238E27FC236}">
                <a16:creationId xmlns:a16="http://schemas.microsoft.com/office/drawing/2014/main" id="{5746038C-3497-A71B-C0C7-268477D2C1C5}"/>
              </a:ext>
            </a:extLst>
          </p:cNvPr>
          <p:cNvSpPr>
            <a:spLocks noGrp="1"/>
          </p:cNvSpPr>
          <p:nvPr>
            <p:ph idx="1"/>
          </p:nvPr>
        </p:nvSpPr>
        <p:spPr/>
        <p:txBody>
          <a:bodyPr>
            <a:normAutofit fontScale="92500" lnSpcReduction="20000"/>
          </a:bodyPr>
          <a:lstStyle/>
          <a:p>
            <a:pPr algn="just"/>
            <a:r>
              <a:rPr lang="en-US" dirty="0"/>
              <a:t>The best way to learn a new language is to write a few simple example programs and execute them. We begin with a very simple program that prints a line of text as output.</a:t>
            </a:r>
          </a:p>
          <a:p>
            <a:pPr marL="0" indent="0" algn="just">
              <a:buNone/>
            </a:pPr>
            <a:endParaRPr lang="en-US" dirty="0"/>
          </a:p>
          <a:p>
            <a:pPr marL="0" indent="0" algn="just">
              <a:buNone/>
            </a:pPr>
            <a:r>
              <a:rPr lang="en-US" dirty="0"/>
              <a:t>class HelloWorld{</a:t>
            </a:r>
          </a:p>
          <a:p>
            <a:pPr marL="0" indent="0" algn="just">
              <a:buNone/>
            </a:pPr>
            <a:r>
              <a:rPr lang="en-US" dirty="0"/>
              <a:t>    public static void main(String </a:t>
            </a:r>
            <a:r>
              <a:rPr lang="en-US" dirty="0" err="1"/>
              <a:t>args</a:t>
            </a:r>
            <a:r>
              <a:rPr lang="en-US" dirty="0"/>
              <a:t>[]){</a:t>
            </a:r>
          </a:p>
          <a:p>
            <a:pPr marL="0" indent="0" algn="just">
              <a:buNone/>
            </a:pPr>
            <a:r>
              <a:rPr lang="en-US" dirty="0"/>
              <a:t>        </a:t>
            </a:r>
            <a:r>
              <a:rPr lang="en-US" dirty="0" err="1"/>
              <a:t>System.out.println</a:t>
            </a:r>
            <a:r>
              <a:rPr lang="en-US" dirty="0"/>
              <a:t>(“Hello, world!”);</a:t>
            </a:r>
          </a:p>
          <a:p>
            <a:pPr marL="0" indent="0" algn="just">
              <a:buNone/>
            </a:pPr>
            <a:r>
              <a:rPr lang="en-US" dirty="0"/>
              <a:t>    }</a:t>
            </a:r>
          </a:p>
          <a:p>
            <a:pPr marL="0" indent="0" algn="just">
              <a:buNone/>
            </a:pPr>
            <a:r>
              <a:rPr lang="en-US" dirty="0"/>
              <a:t>}</a:t>
            </a:r>
          </a:p>
          <a:p>
            <a:pPr algn="just"/>
            <a:r>
              <a:rPr lang="en-US" dirty="0"/>
              <a:t>It is perhaps the simplest of all Java programs. Nevertheless, it brings out some salient features of the language.</a:t>
            </a:r>
            <a:endParaRPr lang="en-IN" dirty="0"/>
          </a:p>
        </p:txBody>
      </p:sp>
    </p:spTree>
    <p:extLst>
      <p:ext uri="{BB962C8B-B14F-4D97-AF65-F5344CB8AC3E}">
        <p14:creationId xmlns:p14="http://schemas.microsoft.com/office/powerpoint/2010/main" val="50336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6DF9C-7C43-E411-EC14-A8A20F279710}"/>
              </a:ext>
            </a:extLst>
          </p:cNvPr>
          <p:cNvSpPr>
            <a:spLocks noGrp="1"/>
          </p:cNvSpPr>
          <p:nvPr>
            <p:ph type="title"/>
          </p:nvPr>
        </p:nvSpPr>
        <p:spPr/>
        <p:txBody>
          <a:bodyPr/>
          <a:lstStyle/>
          <a:p>
            <a:r>
              <a:rPr lang="en-IN" dirty="0"/>
              <a:t>3.5 Java program structure</a:t>
            </a:r>
          </a:p>
        </p:txBody>
      </p:sp>
      <p:sp>
        <p:nvSpPr>
          <p:cNvPr id="3" name="Content Placeholder 2">
            <a:extLst>
              <a:ext uri="{FF2B5EF4-FFF2-40B4-BE49-F238E27FC236}">
                <a16:creationId xmlns:a16="http://schemas.microsoft.com/office/drawing/2014/main" id="{53BFDFC9-66B4-94D4-2BB3-BB588DC37BFF}"/>
              </a:ext>
            </a:extLst>
          </p:cNvPr>
          <p:cNvSpPr>
            <a:spLocks noGrp="1"/>
          </p:cNvSpPr>
          <p:nvPr>
            <p:ph idx="1"/>
          </p:nvPr>
        </p:nvSpPr>
        <p:spPr/>
        <p:txBody>
          <a:bodyPr/>
          <a:lstStyle/>
          <a:p>
            <a:r>
              <a:rPr lang="en-US" dirty="0"/>
              <a:t>a Java program may contain many classes of which only one class deﬁnes a main method. </a:t>
            </a:r>
          </a:p>
          <a:p>
            <a:r>
              <a:rPr lang="en-US" dirty="0"/>
              <a:t>Classes contain data members and methods that operate on the data members of the class. Methods may contain data type declarations and executable statements. </a:t>
            </a:r>
          </a:p>
          <a:p>
            <a:r>
              <a:rPr lang="en-US" dirty="0"/>
              <a:t>To write a Java program, we ﬁrst deﬁne classes and then put them together. </a:t>
            </a:r>
          </a:p>
          <a:p>
            <a:r>
              <a:rPr lang="en-US" dirty="0"/>
              <a:t>A Java program may contain one or more sections.</a:t>
            </a:r>
            <a:endParaRPr lang="en-IN" dirty="0"/>
          </a:p>
        </p:txBody>
      </p:sp>
    </p:spTree>
    <p:extLst>
      <p:ext uri="{BB962C8B-B14F-4D97-AF65-F5344CB8AC3E}">
        <p14:creationId xmlns:p14="http://schemas.microsoft.com/office/powerpoint/2010/main" val="2161964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275BD-4F5C-8A63-664A-2F01820005E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4ACF08C-DEDF-BB50-3C62-5B183FF07C50}"/>
              </a:ext>
            </a:extLst>
          </p:cNvPr>
          <p:cNvSpPr>
            <a:spLocks noGrp="1"/>
          </p:cNvSpPr>
          <p:nvPr>
            <p:ph idx="1"/>
          </p:nvPr>
        </p:nvSpPr>
        <p:spPr/>
        <p:txBody>
          <a:bodyPr/>
          <a:lstStyle/>
          <a:p>
            <a:endParaRPr lang="en-IN"/>
          </a:p>
        </p:txBody>
      </p:sp>
      <p:pic>
        <p:nvPicPr>
          <p:cNvPr id="5" name="Picture 4">
            <a:extLst>
              <a:ext uri="{FF2B5EF4-FFF2-40B4-BE49-F238E27FC236}">
                <a16:creationId xmlns:a16="http://schemas.microsoft.com/office/drawing/2014/main" id="{E5124EC6-83FE-4D02-EBC9-CA00BE9D4769}"/>
              </a:ext>
            </a:extLst>
          </p:cNvPr>
          <p:cNvPicPr>
            <a:picLocks noChangeAspect="1"/>
          </p:cNvPicPr>
          <p:nvPr/>
        </p:nvPicPr>
        <p:blipFill>
          <a:blip r:embed="rId2"/>
          <a:stretch>
            <a:fillRect/>
          </a:stretch>
        </p:blipFill>
        <p:spPr>
          <a:xfrm>
            <a:off x="3042662" y="967210"/>
            <a:ext cx="6106675" cy="4923580"/>
          </a:xfrm>
          <a:prstGeom prst="rect">
            <a:avLst/>
          </a:prstGeom>
        </p:spPr>
      </p:pic>
    </p:spTree>
    <p:extLst>
      <p:ext uri="{BB962C8B-B14F-4D97-AF65-F5344CB8AC3E}">
        <p14:creationId xmlns:p14="http://schemas.microsoft.com/office/powerpoint/2010/main" val="437116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83CD05-5FAF-2157-57AC-E31C29312534}"/>
              </a:ext>
            </a:extLst>
          </p:cNvPr>
          <p:cNvSpPr>
            <a:spLocks noGrp="1"/>
          </p:cNvSpPr>
          <p:nvPr>
            <p:ph idx="1"/>
          </p:nvPr>
        </p:nvSpPr>
        <p:spPr>
          <a:xfrm>
            <a:off x="838200" y="533400"/>
            <a:ext cx="10515600" cy="5643563"/>
          </a:xfrm>
        </p:spPr>
        <p:txBody>
          <a:bodyPr>
            <a:normAutofit/>
          </a:bodyPr>
          <a:lstStyle/>
          <a:p>
            <a:pPr algn="just">
              <a:buFont typeface="Wingdings" panose="05000000000000000000" pitchFamily="2" charset="2"/>
              <a:buChar char="Ø"/>
            </a:pPr>
            <a:r>
              <a:rPr lang="en-IN" b="1" dirty="0"/>
              <a:t> Documentation section</a:t>
            </a:r>
          </a:p>
          <a:p>
            <a:pPr algn="just"/>
            <a:r>
              <a:rPr lang="en-US" dirty="0"/>
              <a:t>The documentation section comprises a set of comment lines giving the name of the program, the author and other details, which the programmer would like to refer to at a later stage.</a:t>
            </a:r>
          </a:p>
          <a:p>
            <a:pPr algn="just"/>
            <a:r>
              <a:rPr lang="en-US" dirty="0"/>
              <a:t>Comments must explain why and what of classes and how of algorithms. This would greatly help in maintaining the program. </a:t>
            </a:r>
          </a:p>
          <a:p>
            <a:pPr algn="just"/>
            <a:r>
              <a:rPr lang="en-US" dirty="0"/>
              <a:t>In addition to the two styles of comments discussed earlier, Java also uses a third style of comment /**....*/ known as documentation comment. This form of comment is used for generating documentation automatically.</a:t>
            </a:r>
            <a:endParaRPr lang="en-IN" dirty="0"/>
          </a:p>
        </p:txBody>
      </p:sp>
    </p:spTree>
    <p:extLst>
      <p:ext uri="{BB962C8B-B14F-4D97-AF65-F5344CB8AC3E}">
        <p14:creationId xmlns:p14="http://schemas.microsoft.com/office/powerpoint/2010/main" val="2844515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8A8C6-588A-ACC4-3B5A-0A862667B18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230D99-F318-57DC-C0AC-D82CB083417C}"/>
              </a:ext>
            </a:extLst>
          </p:cNvPr>
          <p:cNvSpPr>
            <a:spLocks noGrp="1"/>
          </p:cNvSpPr>
          <p:nvPr>
            <p:ph idx="1"/>
          </p:nvPr>
        </p:nvSpPr>
        <p:spPr/>
        <p:txBody>
          <a:bodyPr/>
          <a:lstStyle/>
          <a:p>
            <a:pPr algn="just">
              <a:buFont typeface="Wingdings" panose="05000000000000000000" pitchFamily="2" charset="2"/>
              <a:buChar char="Ø"/>
            </a:pPr>
            <a:r>
              <a:rPr lang="en-US" b="1" dirty="0"/>
              <a:t> Package statement</a:t>
            </a:r>
          </a:p>
          <a:p>
            <a:pPr algn="just"/>
            <a:r>
              <a:rPr lang="en-US" dirty="0"/>
              <a:t>The ﬁrst statement allowed in a Java ﬁle is a package statement. </a:t>
            </a:r>
          </a:p>
          <a:p>
            <a:pPr algn="just"/>
            <a:r>
              <a:rPr lang="en-US" dirty="0"/>
              <a:t>This statement declares a package name and informs the compiler that the classes deﬁned here belong to this package.</a:t>
            </a:r>
          </a:p>
          <a:p>
            <a:pPr algn="just"/>
            <a:r>
              <a:rPr lang="en-US" dirty="0"/>
              <a:t>Example: package student;</a:t>
            </a:r>
          </a:p>
          <a:p>
            <a:pPr algn="just"/>
            <a:r>
              <a:rPr lang="en-US" dirty="0"/>
              <a:t>The package statement is optional. That is, our classes do not have to be part of package.</a:t>
            </a:r>
            <a:endParaRPr lang="en-IN" dirty="0"/>
          </a:p>
        </p:txBody>
      </p:sp>
    </p:spTree>
    <p:extLst>
      <p:ext uri="{BB962C8B-B14F-4D97-AF65-F5344CB8AC3E}">
        <p14:creationId xmlns:p14="http://schemas.microsoft.com/office/powerpoint/2010/main" val="632827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785</Words>
  <Application>Microsoft Office PowerPoint</Application>
  <PresentationFormat>Widescreen</PresentationFormat>
  <Paragraphs>53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Overview of Java Language</vt:lpstr>
      <vt:lpstr>3.1 Introduction</vt:lpstr>
      <vt:lpstr>PowerPoint Presentation</vt:lpstr>
      <vt:lpstr>PowerPoint Presentation</vt:lpstr>
      <vt:lpstr>3.2 Simple Java program</vt:lpstr>
      <vt:lpstr>3.5 Java program structure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Abhishek Bakhla</dc:creator>
  <cp:lastModifiedBy>Abhishek Bakhla</cp:lastModifiedBy>
  <cp:revision>31</cp:revision>
  <dcterms:created xsi:type="dcterms:W3CDTF">2024-09-25T12:02:22Z</dcterms:created>
  <dcterms:modified xsi:type="dcterms:W3CDTF">2024-09-27T05:28:06Z</dcterms:modified>
</cp:coreProperties>
</file>